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84" r:id="rId15"/>
    <p:sldId id="285" r:id="rId16"/>
    <p:sldId id="269" r:id="rId17"/>
    <p:sldId id="270" r:id="rId18"/>
    <p:sldId id="271" r:id="rId19"/>
    <p:sldId id="274" r:id="rId20"/>
    <p:sldId id="275" r:id="rId21"/>
    <p:sldId id="276" r:id="rId22"/>
    <p:sldId id="277" r:id="rId23"/>
    <p:sldId id="278" r:id="rId24"/>
    <p:sldId id="279" r:id="rId25"/>
    <p:sldId id="280" r:id="rId26"/>
    <p:sldId id="281" r:id="rId27"/>
    <p:sldId id="282" r:id="rId28"/>
    <p:sldId id="283" r:id="rId29"/>
    <p:sldId id="273" r:id="rId30"/>
    <p:sldId id="272"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87989" autoAdjust="0"/>
  </p:normalViewPr>
  <p:slideViewPr>
    <p:cSldViewPr>
      <p:cViewPr varScale="1">
        <p:scale>
          <a:sx n="59" d="100"/>
          <a:sy n="59" d="100"/>
        </p:scale>
        <p:origin x="1984"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C9745AA-E360-460F-96DD-F7CB4996A8EA}" type="datetimeFigureOut">
              <a:rPr lang="en-US" smtClean="0"/>
              <a:t>3/17/2024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B20B7-BFE2-4790-BC6D-1BD97DCB6B73}" type="slidenum">
              <a:rPr lang="en-US" smtClean="0"/>
              <a:t>‹#›</a:t>
            </a:fld>
            <a:endParaRPr lang="en-US"/>
          </a:p>
        </p:txBody>
      </p:sp>
    </p:spTree>
    <p:extLst>
      <p:ext uri="{BB962C8B-B14F-4D97-AF65-F5344CB8AC3E}">
        <p14:creationId xmlns:p14="http://schemas.microsoft.com/office/powerpoint/2010/main" val="1561332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9745AA-E360-460F-96DD-F7CB4996A8EA}" type="datetimeFigureOut">
              <a:rPr lang="en-US" smtClean="0"/>
              <a:t>3/17/2024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B20B7-BFE2-4790-BC6D-1BD97DCB6B73}" type="slidenum">
              <a:rPr lang="en-US" smtClean="0"/>
              <a:t>‹#›</a:t>
            </a:fld>
            <a:endParaRPr lang="en-US"/>
          </a:p>
        </p:txBody>
      </p:sp>
    </p:spTree>
    <p:extLst>
      <p:ext uri="{BB962C8B-B14F-4D97-AF65-F5344CB8AC3E}">
        <p14:creationId xmlns:p14="http://schemas.microsoft.com/office/powerpoint/2010/main" val="322475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9745AA-E360-460F-96DD-F7CB4996A8EA}" type="datetimeFigureOut">
              <a:rPr lang="en-US" smtClean="0"/>
              <a:t>3/17/2024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B20B7-BFE2-4790-BC6D-1BD97DCB6B73}" type="slidenum">
              <a:rPr lang="en-US" smtClean="0"/>
              <a:t>‹#›</a:t>
            </a:fld>
            <a:endParaRPr lang="en-US"/>
          </a:p>
        </p:txBody>
      </p:sp>
    </p:spTree>
    <p:extLst>
      <p:ext uri="{BB962C8B-B14F-4D97-AF65-F5344CB8AC3E}">
        <p14:creationId xmlns:p14="http://schemas.microsoft.com/office/powerpoint/2010/main" val="791763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9745AA-E360-460F-96DD-F7CB4996A8EA}" type="datetimeFigureOut">
              <a:rPr lang="en-US" smtClean="0"/>
              <a:t>3/17/2024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B20B7-BFE2-4790-BC6D-1BD97DCB6B73}" type="slidenum">
              <a:rPr lang="en-US" smtClean="0"/>
              <a:t>‹#›</a:t>
            </a:fld>
            <a:endParaRPr lang="en-US"/>
          </a:p>
        </p:txBody>
      </p:sp>
    </p:spTree>
    <p:extLst>
      <p:ext uri="{BB962C8B-B14F-4D97-AF65-F5344CB8AC3E}">
        <p14:creationId xmlns:p14="http://schemas.microsoft.com/office/powerpoint/2010/main" val="1266148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9745AA-E360-460F-96DD-F7CB4996A8EA}" type="datetimeFigureOut">
              <a:rPr lang="en-US" smtClean="0"/>
              <a:t>3/17/2024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B20B7-BFE2-4790-BC6D-1BD97DCB6B73}" type="slidenum">
              <a:rPr lang="en-US" smtClean="0"/>
              <a:t>‹#›</a:t>
            </a:fld>
            <a:endParaRPr lang="en-US"/>
          </a:p>
        </p:txBody>
      </p:sp>
    </p:spTree>
    <p:extLst>
      <p:ext uri="{BB962C8B-B14F-4D97-AF65-F5344CB8AC3E}">
        <p14:creationId xmlns:p14="http://schemas.microsoft.com/office/powerpoint/2010/main" val="3621763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9745AA-E360-460F-96DD-F7CB4996A8EA}" type="datetimeFigureOut">
              <a:rPr lang="en-US" smtClean="0"/>
              <a:t>3/17/2024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6B20B7-BFE2-4790-BC6D-1BD97DCB6B73}" type="slidenum">
              <a:rPr lang="en-US" smtClean="0"/>
              <a:t>‹#›</a:t>
            </a:fld>
            <a:endParaRPr lang="en-US"/>
          </a:p>
        </p:txBody>
      </p:sp>
    </p:spTree>
    <p:extLst>
      <p:ext uri="{BB962C8B-B14F-4D97-AF65-F5344CB8AC3E}">
        <p14:creationId xmlns:p14="http://schemas.microsoft.com/office/powerpoint/2010/main" val="2956671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9745AA-E360-460F-96DD-F7CB4996A8EA}" type="datetimeFigureOut">
              <a:rPr lang="en-US" smtClean="0"/>
              <a:t>3/17/2024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6B20B7-BFE2-4790-BC6D-1BD97DCB6B73}" type="slidenum">
              <a:rPr lang="en-US" smtClean="0"/>
              <a:t>‹#›</a:t>
            </a:fld>
            <a:endParaRPr lang="en-US"/>
          </a:p>
        </p:txBody>
      </p:sp>
    </p:spTree>
    <p:extLst>
      <p:ext uri="{BB962C8B-B14F-4D97-AF65-F5344CB8AC3E}">
        <p14:creationId xmlns:p14="http://schemas.microsoft.com/office/powerpoint/2010/main" val="3066206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9745AA-E360-460F-96DD-F7CB4996A8EA}" type="datetimeFigureOut">
              <a:rPr lang="en-US" smtClean="0"/>
              <a:t>3/17/2024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6B20B7-BFE2-4790-BC6D-1BD97DCB6B73}" type="slidenum">
              <a:rPr lang="en-US" smtClean="0"/>
              <a:t>‹#›</a:t>
            </a:fld>
            <a:endParaRPr lang="en-US"/>
          </a:p>
        </p:txBody>
      </p:sp>
    </p:spTree>
    <p:extLst>
      <p:ext uri="{BB962C8B-B14F-4D97-AF65-F5344CB8AC3E}">
        <p14:creationId xmlns:p14="http://schemas.microsoft.com/office/powerpoint/2010/main" val="4198279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9745AA-E360-460F-96DD-F7CB4996A8EA}" type="datetimeFigureOut">
              <a:rPr lang="en-US" smtClean="0"/>
              <a:t>3/17/2024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6B20B7-BFE2-4790-BC6D-1BD97DCB6B73}" type="slidenum">
              <a:rPr lang="en-US" smtClean="0"/>
              <a:t>‹#›</a:t>
            </a:fld>
            <a:endParaRPr lang="en-US"/>
          </a:p>
        </p:txBody>
      </p:sp>
    </p:spTree>
    <p:extLst>
      <p:ext uri="{BB962C8B-B14F-4D97-AF65-F5344CB8AC3E}">
        <p14:creationId xmlns:p14="http://schemas.microsoft.com/office/powerpoint/2010/main" val="3765718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9745AA-E360-460F-96DD-F7CB4996A8EA}" type="datetimeFigureOut">
              <a:rPr lang="en-US" smtClean="0"/>
              <a:t>3/17/2024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6B20B7-BFE2-4790-BC6D-1BD97DCB6B73}" type="slidenum">
              <a:rPr lang="en-US" smtClean="0"/>
              <a:t>‹#›</a:t>
            </a:fld>
            <a:endParaRPr lang="en-US"/>
          </a:p>
        </p:txBody>
      </p:sp>
    </p:spTree>
    <p:extLst>
      <p:ext uri="{BB962C8B-B14F-4D97-AF65-F5344CB8AC3E}">
        <p14:creationId xmlns:p14="http://schemas.microsoft.com/office/powerpoint/2010/main" val="3893770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9745AA-E360-460F-96DD-F7CB4996A8EA}" type="datetimeFigureOut">
              <a:rPr lang="en-US" smtClean="0"/>
              <a:t>3/17/2024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6B20B7-BFE2-4790-BC6D-1BD97DCB6B73}" type="slidenum">
              <a:rPr lang="en-US" smtClean="0"/>
              <a:t>‹#›</a:t>
            </a:fld>
            <a:endParaRPr lang="en-US"/>
          </a:p>
        </p:txBody>
      </p:sp>
    </p:spTree>
    <p:extLst>
      <p:ext uri="{BB962C8B-B14F-4D97-AF65-F5344CB8AC3E}">
        <p14:creationId xmlns:p14="http://schemas.microsoft.com/office/powerpoint/2010/main" val="1154043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9745AA-E360-460F-96DD-F7CB4996A8EA}" type="datetimeFigureOut">
              <a:rPr lang="en-US" smtClean="0"/>
              <a:t>3/17/2024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20B7-BFE2-4790-BC6D-1BD97DCB6B73}" type="slidenum">
              <a:rPr lang="en-US" smtClean="0"/>
              <a:t>‹#›</a:t>
            </a:fld>
            <a:endParaRPr lang="en-US"/>
          </a:p>
        </p:txBody>
      </p:sp>
    </p:spTree>
    <p:extLst>
      <p:ext uri="{BB962C8B-B14F-4D97-AF65-F5344CB8AC3E}">
        <p14:creationId xmlns:p14="http://schemas.microsoft.com/office/powerpoint/2010/main" val="960000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developer.xamarin.com/guides/android/application_fundamentals/handling_rotatio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developer.xamarin.com/api/member/Android.App.Activity.OnCreate/p/Android.OS.Bundl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developer.xamarin.com/api/type/Android.OS.Bundl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abhiandroid.com/java/metho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abhiandroid.com/java/method"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developer.android.com/reference/android/app/Activity.html#onStop%28%29"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Activity Life Cycle</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7274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Restarted</a:t>
            </a:r>
            <a:r>
              <a:rPr lang="en-US" dirty="0"/>
              <a:t> </a:t>
            </a:r>
          </a:p>
        </p:txBody>
      </p:sp>
      <p:sp>
        <p:nvSpPr>
          <p:cNvPr id="3" name="Content Placeholder 2"/>
          <p:cNvSpPr>
            <a:spLocks noGrp="1"/>
          </p:cNvSpPr>
          <p:nvPr>
            <p:ph idx="1"/>
          </p:nvPr>
        </p:nvSpPr>
        <p:spPr/>
        <p:txBody>
          <a:bodyPr/>
          <a:lstStyle/>
          <a:p>
            <a:pPr algn="just"/>
            <a:r>
              <a:rPr lang="en-US" dirty="0"/>
              <a:t>It is possible for an activity that is anywhere from paused to stopped in the lifecycle to be removed from memory by Android. If the user navigates back to the activity it must be restarted, restored to its previously saved state, and then displayed to the user.</a:t>
            </a:r>
          </a:p>
        </p:txBody>
      </p:sp>
    </p:spTree>
    <p:extLst>
      <p:ext uri="{BB962C8B-B14F-4D97-AF65-F5344CB8AC3E}">
        <p14:creationId xmlns:p14="http://schemas.microsoft.com/office/powerpoint/2010/main" val="1323811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Activity Re-Creation in Response to Configuration Changes</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a:t>To make matters more complicated, Android throws one more wrench in the mix called Configuration Changes. Configuration changes are rapid activity destruction/re-creation cycles that occur when the configuration of an activity changes, such as when the device is </a:t>
            </a:r>
            <a:r>
              <a:rPr lang="en-US" dirty="0">
                <a:hlinkClick r:id="rId2"/>
              </a:rPr>
              <a:t>rotated</a:t>
            </a:r>
            <a:r>
              <a:rPr lang="en-US" dirty="0"/>
              <a:t> (and the activity needs to get re-built in landscape or portrait mode), when the keyboard is displayed (and the activity is presented with an opportunity to resize itself), or when the device is placed in a dock, among others</a:t>
            </a:r>
          </a:p>
        </p:txBody>
      </p:sp>
    </p:spTree>
    <p:extLst>
      <p:ext uri="{BB962C8B-B14F-4D97-AF65-F5344CB8AC3E}">
        <p14:creationId xmlns:p14="http://schemas.microsoft.com/office/powerpoint/2010/main" val="2054685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Activity Lifecycle Methods</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Android framework provide a powerful model for managing the state of activities within an application. When an activity's state is changing, the activity is notified by the OS, which calls specific methods on that activity. The following diagram illustrates these methods in relationship to the Activity Lifecycle:</a:t>
            </a:r>
          </a:p>
          <a:p>
            <a:pPr algn="just"/>
            <a:r>
              <a:rPr lang="en-US" b="1" dirty="0"/>
              <a:t>The </a:t>
            </a:r>
            <a:r>
              <a:rPr lang="en-US" b="1" dirty="0" err="1"/>
              <a:t>onCreate</a:t>
            </a:r>
            <a:r>
              <a:rPr lang="en-US" b="1" dirty="0"/>
              <a:t>() and </a:t>
            </a:r>
            <a:r>
              <a:rPr lang="en-US" b="1" dirty="0" err="1"/>
              <a:t>onDestroy</a:t>
            </a:r>
            <a:r>
              <a:rPr lang="en-US" b="1" dirty="0"/>
              <a:t>() methods are called only once throughout the activity lifecycle.</a:t>
            </a:r>
          </a:p>
          <a:p>
            <a:pPr algn="just"/>
            <a:endParaRPr lang="en-US" dirty="0"/>
          </a:p>
        </p:txBody>
      </p:sp>
    </p:spTree>
    <p:extLst>
      <p:ext uri="{BB962C8B-B14F-4D97-AF65-F5344CB8AC3E}">
        <p14:creationId xmlns:p14="http://schemas.microsoft.com/office/powerpoint/2010/main" val="1407942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CFEC43A-8417-8864-8053-8C637B7CC922}"/>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604196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70F6F-4E2D-774C-050F-A473F29C4B8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D851FA1-7EA7-E075-8BB8-248EE6A9D81F}"/>
              </a:ext>
            </a:extLst>
          </p:cNvPr>
          <p:cNvSpPr>
            <a:spLocks noGrp="1"/>
          </p:cNvSpPr>
          <p:nvPr>
            <p:ph idx="1"/>
          </p:nvPr>
        </p:nvSpPr>
        <p:spPr/>
        <p:txBody>
          <a:bodyPr/>
          <a:lstStyle/>
          <a:p>
            <a:endParaRPr lang="en-US"/>
          </a:p>
        </p:txBody>
      </p:sp>
      <p:pic>
        <p:nvPicPr>
          <p:cNvPr id="1026" name="Picture 2" descr="Activity Lifecycle in Android with Demo App">
            <a:extLst>
              <a:ext uri="{FF2B5EF4-FFF2-40B4-BE49-F238E27FC236}">
                <a16:creationId xmlns:a16="http://schemas.microsoft.com/office/drawing/2014/main" id="{E15F1118-875C-AD94-CA8A-1E32F92FBE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9144000" cy="6781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9066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5FDDB-E7A9-2BBC-42F5-6B0AF30290E3}"/>
              </a:ext>
            </a:extLst>
          </p:cNvPr>
          <p:cNvSpPr>
            <a:spLocks noGrp="1"/>
          </p:cNvSpPr>
          <p:nvPr>
            <p:ph type="title"/>
          </p:nvPr>
        </p:nvSpPr>
        <p:spPr/>
        <p:txBody>
          <a:bodyPr/>
          <a:lstStyle/>
          <a:p>
            <a:r>
              <a:rPr lang="en-US" dirty="0"/>
              <a:t>Methods</a:t>
            </a:r>
          </a:p>
        </p:txBody>
      </p:sp>
      <p:sp>
        <p:nvSpPr>
          <p:cNvPr id="3" name="Content Placeholder 2">
            <a:extLst>
              <a:ext uri="{FF2B5EF4-FFF2-40B4-BE49-F238E27FC236}">
                <a16:creationId xmlns:a16="http://schemas.microsoft.com/office/drawing/2014/main" id="{46941FEC-7614-B1FA-5562-BE2BEC82A865}"/>
              </a:ext>
            </a:extLst>
          </p:cNvPr>
          <p:cNvSpPr>
            <a:spLocks noGrp="1"/>
          </p:cNvSpPr>
          <p:nvPr>
            <p:ph idx="1"/>
          </p:nvPr>
        </p:nvSpPr>
        <p:spPr>
          <a:xfrm>
            <a:off x="457200" y="1600200"/>
            <a:ext cx="8229600" cy="5257800"/>
          </a:xfrm>
        </p:spPr>
        <p:txBody>
          <a:bodyPr>
            <a:normAutofit fontScale="85000" lnSpcReduction="10000"/>
          </a:bodyPr>
          <a:lstStyle/>
          <a:p>
            <a:pPr algn="just" fontAlgn="base">
              <a:buFont typeface="+mj-lt"/>
              <a:buAutoNum type="arabicPeriod"/>
            </a:pPr>
            <a:r>
              <a:rPr lang="en-US" b="1" i="0" dirty="0" err="1">
                <a:solidFill>
                  <a:srgbClr val="273239"/>
                </a:solidFill>
                <a:effectLst/>
              </a:rPr>
              <a:t>OnCreate</a:t>
            </a:r>
            <a:r>
              <a:rPr lang="en-US" b="1" i="0" dirty="0">
                <a:solidFill>
                  <a:srgbClr val="273239"/>
                </a:solidFill>
                <a:effectLst/>
              </a:rPr>
              <a:t>:</a:t>
            </a:r>
            <a:r>
              <a:rPr lang="en-US" b="0" i="0" dirty="0">
                <a:solidFill>
                  <a:srgbClr val="273239"/>
                </a:solidFill>
                <a:effectLst/>
              </a:rPr>
              <a:t> This is called when activity is first created.</a:t>
            </a:r>
          </a:p>
          <a:p>
            <a:pPr algn="just" fontAlgn="base">
              <a:buFont typeface="+mj-lt"/>
              <a:buAutoNum type="arabicPeriod"/>
            </a:pPr>
            <a:r>
              <a:rPr lang="en-US" b="1" i="0" dirty="0" err="1">
                <a:solidFill>
                  <a:srgbClr val="273239"/>
                </a:solidFill>
                <a:effectLst/>
              </a:rPr>
              <a:t>OnStart</a:t>
            </a:r>
            <a:r>
              <a:rPr lang="en-US" b="1" i="0" dirty="0">
                <a:solidFill>
                  <a:srgbClr val="273239"/>
                </a:solidFill>
                <a:effectLst/>
              </a:rPr>
              <a:t>:</a:t>
            </a:r>
            <a:r>
              <a:rPr lang="en-US" b="0" i="0" dirty="0">
                <a:solidFill>
                  <a:srgbClr val="273239"/>
                </a:solidFill>
                <a:effectLst/>
              </a:rPr>
              <a:t> This is called when the activity becomes visible to the user.</a:t>
            </a:r>
          </a:p>
          <a:p>
            <a:pPr algn="just" fontAlgn="base">
              <a:buFont typeface="+mj-lt"/>
              <a:buAutoNum type="arabicPeriod"/>
            </a:pPr>
            <a:r>
              <a:rPr lang="en-US" b="1" i="0" dirty="0" err="1">
                <a:solidFill>
                  <a:srgbClr val="273239"/>
                </a:solidFill>
                <a:effectLst/>
              </a:rPr>
              <a:t>OnResume</a:t>
            </a:r>
            <a:r>
              <a:rPr lang="en-US" b="1" i="0" dirty="0">
                <a:solidFill>
                  <a:srgbClr val="273239"/>
                </a:solidFill>
                <a:effectLst/>
              </a:rPr>
              <a:t>:</a:t>
            </a:r>
            <a:r>
              <a:rPr lang="en-US" b="0" i="0" dirty="0">
                <a:solidFill>
                  <a:srgbClr val="273239"/>
                </a:solidFill>
                <a:effectLst/>
              </a:rPr>
              <a:t> This is called when the activity starts to interact with the user.</a:t>
            </a:r>
          </a:p>
          <a:p>
            <a:pPr algn="just" fontAlgn="base">
              <a:buFont typeface="+mj-lt"/>
              <a:buAutoNum type="arabicPeriod"/>
            </a:pPr>
            <a:r>
              <a:rPr lang="en-US" b="1" i="0" dirty="0" err="1">
                <a:solidFill>
                  <a:srgbClr val="273239"/>
                </a:solidFill>
                <a:effectLst/>
              </a:rPr>
              <a:t>OnPause</a:t>
            </a:r>
            <a:r>
              <a:rPr lang="en-US" b="1" i="0" dirty="0">
                <a:solidFill>
                  <a:srgbClr val="273239"/>
                </a:solidFill>
                <a:effectLst/>
              </a:rPr>
              <a:t>:</a:t>
            </a:r>
            <a:r>
              <a:rPr lang="en-US" b="0" i="0" dirty="0">
                <a:solidFill>
                  <a:srgbClr val="273239"/>
                </a:solidFill>
                <a:effectLst/>
              </a:rPr>
              <a:t> This is called when activity is not visible to the user.</a:t>
            </a:r>
          </a:p>
          <a:p>
            <a:pPr algn="just" fontAlgn="base">
              <a:buFont typeface="+mj-lt"/>
              <a:buAutoNum type="arabicPeriod"/>
            </a:pPr>
            <a:r>
              <a:rPr lang="en-US" b="1" i="0" dirty="0" err="1">
                <a:solidFill>
                  <a:srgbClr val="273239"/>
                </a:solidFill>
                <a:effectLst/>
              </a:rPr>
              <a:t>OnStop</a:t>
            </a:r>
            <a:r>
              <a:rPr lang="en-US" b="1" i="0" dirty="0">
                <a:solidFill>
                  <a:srgbClr val="273239"/>
                </a:solidFill>
                <a:effectLst/>
              </a:rPr>
              <a:t>:</a:t>
            </a:r>
            <a:r>
              <a:rPr lang="en-US" b="0" i="0" dirty="0">
                <a:solidFill>
                  <a:srgbClr val="273239"/>
                </a:solidFill>
                <a:effectLst/>
              </a:rPr>
              <a:t> This is called when activity is no longer visible.</a:t>
            </a:r>
          </a:p>
          <a:p>
            <a:pPr algn="just" fontAlgn="base">
              <a:buFont typeface="+mj-lt"/>
              <a:buAutoNum type="arabicPeriod"/>
            </a:pPr>
            <a:r>
              <a:rPr lang="en-US" b="1" i="0" dirty="0" err="1">
                <a:solidFill>
                  <a:srgbClr val="273239"/>
                </a:solidFill>
                <a:effectLst/>
              </a:rPr>
              <a:t>OnRestart</a:t>
            </a:r>
            <a:r>
              <a:rPr lang="en-US" b="1" i="0" dirty="0">
                <a:solidFill>
                  <a:srgbClr val="273239"/>
                </a:solidFill>
                <a:effectLst/>
              </a:rPr>
              <a:t>:</a:t>
            </a:r>
            <a:r>
              <a:rPr lang="en-US" b="0" i="0" dirty="0">
                <a:solidFill>
                  <a:srgbClr val="273239"/>
                </a:solidFill>
                <a:effectLst/>
              </a:rPr>
              <a:t> This is called when activity is stopped, and restarted again.</a:t>
            </a:r>
          </a:p>
          <a:p>
            <a:pPr algn="just" fontAlgn="base">
              <a:buFont typeface="+mj-lt"/>
              <a:buAutoNum type="arabicPeriod"/>
            </a:pPr>
            <a:r>
              <a:rPr lang="en-US" b="1" i="0" dirty="0" err="1">
                <a:solidFill>
                  <a:srgbClr val="273239"/>
                </a:solidFill>
                <a:effectLst/>
              </a:rPr>
              <a:t>OnDestroy</a:t>
            </a:r>
            <a:r>
              <a:rPr lang="en-US" b="1" i="0" dirty="0">
                <a:solidFill>
                  <a:srgbClr val="273239"/>
                </a:solidFill>
                <a:effectLst/>
              </a:rPr>
              <a:t>:</a:t>
            </a:r>
            <a:r>
              <a:rPr lang="en-US" b="0" i="0" dirty="0">
                <a:solidFill>
                  <a:srgbClr val="273239"/>
                </a:solidFill>
                <a:effectLst/>
              </a:rPr>
              <a:t> This is called when activity is to be closed or destroyed.</a:t>
            </a:r>
          </a:p>
          <a:p>
            <a:endParaRPr lang="en-US" dirty="0"/>
          </a:p>
        </p:txBody>
      </p:sp>
    </p:spTree>
    <p:extLst>
      <p:ext uri="{BB962C8B-B14F-4D97-AF65-F5344CB8AC3E}">
        <p14:creationId xmlns:p14="http://schemas.microsoft.com/office/powerpoint/2010/main" val="3546679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20000"/>
          </a:bodyPr>
          <a:lstStyle/>
          <a:p>
            <a:pPr algn="just"/>
            <a:r>
              <a:rPr lang="en-US" dirty="0"/>
              <a:t>As a developer, you can handle state changes by overriding these methods within an activity. It's important to note, however, that all lifecycle methods are called on the UI thread and will block the OS from performing the next piece of UI work, such as hiding the current activity, displaying a new activity, etc. As such, code in these methods should be as brief as possible to make an application feel well performing. Any long-running tasks should be executed on a background thread.</a:t>
            </a:r>
          </a:p>
        </p:txBody>
      </p:sp>
    </p:spTree>
    <p:extLst>
      <p:ext uri="{BB962C8B-B14F-4D97-AF65-F5344CB8AC3E}">
        <p14:creationId xmlns:p14="http://schemas.microsoft.com/office/powerpoint/2010/main" val="26323722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OnCreate</a:t>
            </a:r>
            <a:br>
              <a:rPr lang="en-US" dirty="0"/>
            </a:br>
            <a:endParaRPr lang="en-US" dirty="0"/>
          </a:p>
        </p:txBody>
      </p:sp>
      <p:sp>
        <p:nvSpPr>
          <p:cNvPr id="3" name="Content Placeholder 2"/>
          <p:cNvSpPr>
            <a:spLocks noGrp="1"/>
          </p:cNvSpPr>
          <p:nvPr>
            <p:ph idx="1"/>
          </p:nvPr>
        </p:nvSpPr>
        <p:spPr/>
        <p:txBody>
          <a:bodyPr/>
          <a:lstStyle/>
          <a:p>
            <a:r>
              <a:rPr lang="en-US" dirty="0" err="1">
                <a:hlinkClick r:id="rId2"/>
              </a:rPr>
              <a:t>OnCreate</a:t>
            </a:r>
            <a:r>
              <a:rPr lang="en-US" dirty="0"/>
              <a:t> is the first method to be called when an activity is created. </a:t>
            </a:r>
            <a:r>
              <a:rPr lang="en-US" dirty="0" err="1"/>
              <a:t>OnCreate</a:t>
            </a:r>
            <a:r>
              <a:rPr lang="en-US" dirty="0"/>
              <a:t> is always overridden to perform any startup initializations that may be required by an Activity such as:</a:t>
            </a:r>
          </a:p>
          <a:p>
            <a:r>
              <a:rPr lang="en-US" dirty="0"/>
              <a:t>Creating views</a:t>
            </a:r>
          </a:p>
          <a:p>
            <a:r>
              <a:rPr lang="en-US" dirty="0"/>
              <a:t>Initializing variables</a:t>
            </a:r>
          </a:p>
          <a:p>
            <a:r>
              <a:rPr lang="en-US" dirty="0"/>
              <a:t>Binding static data to lists</a:t>
            </a:r>
          </a:p>
          <a:p>
            <a:endParaRPr lang="en-US" dirty="0"/>
          </a:p>
        </p:txBody>
      </p:sp>
    </p:spTree>
    <p:extLst>
      <p:ext uri="{BB962C8B-B14F-4D97-AF65-F5344CB8AC3E}">
        <p14:creationId xmlns:p14="http://schemas.microsoft.com/office/powerpoint/2010/main" val="15770185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US" dirty="0" err="1"/>
              <a:t>OnCreate</a:t>
            </a:r>
            <a:r>
              <a:rPr lang="en-US" dirty="0"/>
              <a:t> takes a </a:t>
            </a:r>
            <a:r>
              <a:rPr lang="en-US" dirty="0">
                <a:hlinkClick r:id="rId2"/>
              </a:rPr>
              <a:t>Bundle</a:t>
            </a:r>
            <a:r>
              <a:rPr lang="en-US" dirty="0"/>
              <a:t> parameter, which is a dictionary for storing and passing state information and objects between activities If the bundle is not null, this indicates the activity is restarting and it should restore its state from the previous instance. The following code illustrates how to retrieve values from the bundle:</a:t>
            </a:r>
          </a:p>
        </p:txBody>
      </p:sp>
    </p:spTree>
    <p:extLst>
      <p:ext uri="{BB962C8B-B14F-4D97-AF65-F5344CB8AC3E}">
        <p14:creationId xmlns:p14="http://schemas.microsoft.com/office/powerpoint/2010/main" val="2273013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err="1"/>
              <a:t>onStart</a:t>
            </a:r>
            <a:r>
              <a:rPr lang="en-US" dirty="0"/>
              <a:t>() Method</a:t>
            </a:r>
            <a:br>
              <a:rPr lang="en-US" dirty="0"/>
            </a:br>
            <a:endParaRPr lang="en-US" dirty="0"/>
          </a:p>
        </p:txBody>
      </p:sp>
      <p:sp>
        <p:nvSpPr>
          <p:cNvPr id="3" name="Content Placeholder 2"/>
          <p:cNvSpPr>
            <a:spLocks noGrp="1"/>
          </p:cNvSpPr>
          <p:nvPr>
            <p:ph idx="1"/>
          </p:nvPr>
        </p:nvSpPr>
        <p:spPr/>
        <p:txBody>
          <a:bodyPr>
            <a:normAutofit fontScale="92500"/>
          </a:bodyPr>
          <a:lstStyle/>
          <a:p>
            <a:pPr algn="just"/>
            <a:r>
              <a:rPr lang="en-US" dirty="0"/>
              <a:t>When activity start getting visible to user then </a:t>
            </a:r>
            <a:r>
              <a:rPr lang="en-US" dirty="0" err="1"/>
              <a:t>onStart</a:t>
            </a:r>
            <a:r>
              <a:rPr lang="en-US" dirty="0"/>
              <a:t>() will be called.</a:t>
            </a:r>
          </a:p>
          <a:p>
            <a:pPr algn="just"/>
            <a:r>
              <a:rPr lang="en-US" dirty="0"/>
              <a:t>This calls just after the </a:t>
            </a:r>
            <a:r>
              <a:rPr lang="en-US" dirty="0" err="1"/>
              <a:t>onCreate</a:t>
            </a:r>
            <a:r>
              <a:rPr lang="en-US" dirty="0"/>
              <a:t>() at first time launch of activity.</a:t>
            </a:r>
          </a:p>
          <a:p>
            <a:pPr algn="just"/>
            <a:r>
              <a:rPr lang="en-US" dirty="0"/>
              <a:t>When activity launch, first </a:t>
            </a:r>
            <a:r>
              <a:rPr lang="en-US" dirty="0" err="1"/>
              <a:t>onCreate</a:t>
            </a:r>
            <a:r>
              <a:rPr lang="en-US" dirty="0"/>
              <a:t>() </a:t>
            </a:r>
            <a:r>
              <a:rPr lang="en-US" dirty="0">
                <a:hlinkClick r:id="rId2"/>
              </a:rPr>
              <a:t>method</a:t>
            </a:r>
            <a:r>
              <a:rPr lang="en-US" dirty="0"/>
              <a:t> call then </a:t>
            </a:r>
            <a:r>
              <a:rPr lang="en-US" dirty="0" err="1"/>
              <a:t>onStart</a:t>
            </a:r>
            <a:r>
              <a:rPr lang="en-US" dirty="0"/>
              <a:t>() and then </a:t>
            </a:r>
            <a:r>
              <a:rPr lang="en-US" dirty="0" err="1"/>
              <a:t>onResume</a:t>
            </a:r>
            <a:r>
              <a:rPr lang="en-US" dirty="0"/>
              <a:t>().</a:t>
            </a:r>
          </a:p>
          <a:p>
            <a:pPr algn="just"/>
            <a:r>
              <a:rPr lang="en-US" dirty="0"/>
              <a:t>If the activity is in </a:t>
            </a:r>
            <a:r>
              <a:rPr lang="en-US" dirty="0" err="1"/>
              <a:t>onPause</a:t>
            </a:r>
            <a:r>
              <a:rPr lang="en-US" dirty="0"/>
              <a:t>() condition i.e. not visible to user. And if user again launch the activity then </a:t>
            </a:r>
            <a:r>
              <a:rPr lang="en-US" dirty="0" err="1"/>
              <a:t>onStart</a:t>
            </a:r>
            <a:r>
              <a:rPr lang="en-US" dirty="0"/>
              <a:t>() </a:t>
            </a:r>
            <a:r>
              <a:rPr lang="en-US" dirty="0">
                <a:hlinkClick r:id="rId2"/>
              </a:rPr>
              <a:t>method</a:t>
            </a:r>
            <a:r>
              <a:rPr lang="en-US" dirty="0"/>
              <a:t> will be called.</a:t>
            </a:r>
          </a:p>
          <a:p>
            <a:endParaRPr lang="en-US" dirty="0"/>
          </a:p>
        </p:txBody>
      </p:sp>
    </p:spTree>
    <p:extLst>
      <p:ext uri="{BB962C8B-B14F-4D97-AF65-F5344CB8AC3E}">
        <p14:creationId xmlns:p14="http://schemas.microsoft.com/office/powerpoint/2010/main" val="1312199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lnSpcReduction="10000"/>
          </a:bodyPr>
          <a:lstStyle/>
          <a:p>
            <a:pPr algn="just"/>
            <a:r>
              <a:rPr lang="en-US" dirty="0"/>
              <a:t>Activities are a fundamental building block of Android applications and they can exist in a number of different states. The activity lifecycle begins with instantiation and ends with destruction, and includes many states in between. When an activity changes state, the appropriate lifecycle event method is called, notifying the activity of the impending state change and allowing it to execute code to adapt to that change.</a:t>
            </a:r>
          </a:p>
        </p:txBody>
      </p:sp>
    </p:spTree>
    <p:extLst>
      <p:ext uri="{BB962C8B-B14F-4D97-AF65-F5344CB8AC3E}">
        <p14:creationId xmlns:p14="http://schemas.microsoft.com/office/powerpoint/2010/main" val="6552996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onStart</a:t>
            </a:r>
            <a:r>
              <a:rPr lang="en-US" b="1" dirty="0"/>
              <a:t>() Example</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&lt;</a:t>
            </a:r>
            <a:r>
              <a:rPr lang="en-US" dirty="0" err="1"/>
              <a:t>RelativeLayout</a:t>
            </a:r>
            <a:r>
              <a:rPr lang="en-US" dirty="0"/>
              <a:t> </a:t>
            </a:r>
            <a:r>
              <a:rPr lang="en-US" dirty="0" err="1"/>
              <a:t>xmlns:android</a:t>
            </a:r>
            <a:r>
              <a:rPr lang="en-US" dirty="0"/>
              <a:t>="http://schemas.android.com/</a:t>
            </a:r>
            <a:r>
              <a:rPr lang="en-US" dirty="0" err="1"/>
              <a:t>apk</a:t>
            </a:r>
            <a:r>
              <a:rPr lang="en-US" dirty="0"/>
              <a:t>/res/android" </a:t>
            </a:r>
            <a:r>
              <a:rPr lang="en-US" dirty="0" err="1"/>
              <a:t>xmlns:app</a:t>
            </a:r>
            <a:r>
              <a:rPr lang="en-US" dirty="0"/>
              <a:t>="http://schemas.android.com/</a:t>
            </a:r>
            <a:r>
              <a:rPr lang="en-US" dirty="0" err="1"/>
              <a:t>apk</a:t>
            </a:r>
            <a:r>
              <a:rPr lang="en-US" dirty="0"/>
              <a:t>/res-auto" </a:t>
            </a:r>
            <a:r>
              <a:rPr lang="en-US" dirty="0" err="1"/>
              <a:t>xmlns:tools</a:t>
            </a:r>
            <a:r>
              <a:rPr lang="en-US" dirty="0"/>
              <a:t>="http://schemas.android.com/tools" </a:t>
            </a:r>
            <a:r>
              <a:rPr lang="en-US" dirty="0" err="1"/>
              <a:t>android:layout_width</a:t>
            </a:r>
            <a:r>
              <a:rPr lang="en-US" dirty="0"/>
              <a:t>="</a:t>
            </a:r>
            <a:r>
              <a:rPr lang="en-US" dirty="0" err="1"/>
              <a:t>fill_parent</a:t>
            </a:r>
            <a:r>
              <a:rPr lang="en-US" dirty="0"/>
              <a:t>" </a:t>
            </a:r>
            <a:r>
              <a:rPr lang="en-US" dirty="0" err="1"/>
              <a:t>android:layout_height</a:t>
            </a:r>
            <a:r>
              <a:rPr lang="en-US" dirty="0"/>
              <a:t>="</a:t>
            </a:r>
            <a:r>
              <a:rPr lang="en-US" dirty="0" err="1"/>
              <a:t>fill_parent</a:t>
            </a:r>
            <a:r>
              <a:rPr lang="en-US" dirty="0"/>
              <a:t>"&gt;</a:t>
            </a:r>
          </a:p>
          <a:p>
            <a:endParaRPr lang="en-US" dirty="0"/>
          </a:p>
          <a:p>
            <a:r>
              <a:rPr lang="en-US" dirty="0"/>
              <a:t> &lt;</a:t>
            </a:r>
            <a:r>
              <a:rPr lang="en-US" dirty="0" err="1"/>
              <a:t>TextView</a:t>
            </a:r>
            <a:r>
              <a:rPr lang="en-US" dirty="0"/>
              <a:t> </a:t>
            </a:r>
            <a:r>
              <a:rPr lang="en-US" dirty="0" err="1"/>
              <a:t>android:layout_width</a:t>
            </a:r>
            <a:r>
              <a:rPr lang="en-US" dirty="0"/>
              <a:t>="</a:t>
            </a:r>
            <a:r>
              <a:rPr lang="en-US" dirty="0" err="1"/>
              <a:t>wrap_content</a:t>
            </a:r>
            <a:r>
              <a:rPr lang="en-US" dirty="0"/>
              <a:t>" </a:t>
            </a:r>
            <a:r>
              <a:rPr lang="en-US" dirty="0" err="1"/>
              <a:t>android:layout_height</a:t>
            </a:r>
            <a:r>
              <a:rPr lang="en-US" dirty="0"/>
              <a:t>="</a:t>
            </a:r>
            <a:r>
              <a:rPr lang="en-US" dirty="0" err="1"/>
              <a:t>wrap_content</a:t>
            </a:r>
            <a:r>
              <a:rPr lang="en-US" dirty="0"/>
              <a:t>" </a:t>
            </a:r>
            <a:r>
              <a:rPr lang="en-US" dirty="0" err="1"/>
              <a:t>android:textAppearance</a:t>
            </a:r>
            <a:r>
              <a:rPr lang="en-US" dirty="0"/>
              <a:t>="?</a:t>
            </a:r>
            <a:r>
              <a:rPr lang="en-US" dirty="0" err="1"/>
              <a:t>android:attr</a:t>
            </a:r>
            <a:r>
              <a:rPr lang="en-US" dirty="0"/>
              <a:t>/</a:t>
            </a:r>
            <a:r>
              <a:rPr lang="en-US" dirty="0" err="1"/>
              <a:t>textAppearanceMedium</a:t>
            </a:r>
            <a:r>
              <a:rPr lang="en-US" dirty="0"/>
              <a:t>" </a:t>
            </a:r>
            <a:r>
              <a:rPr lang="en-US" dirty="0" err="1"/>
              <a:t>android:text</a:t>
            </a:r>
            <a:r>
              <a:rPr lang="en-US" dirty="0"/>
              <a:t>="</a:t>
            </a:r>
            <a:r>
              <a:rPr lang="en-US" dirty="0" err="1"/>
              <a:t>onStart</a:t>
            </a:r>
            <a:r>
              <a:rPr lang="en-US" dirty="0"/>
              <a:t>() Call after </a:t>
            </a:r>
            <a:r>
              <a:rPr lang="en-US" dirty="0" err="1"/>
              <a:t>onCreate</a:t>
            </a:r>
            <a:r>
              <a:rPr lang="en-US" dirty="0"/>
              <a:t>()" /&gt; </a:t>
            </a:r>
          </a:p>
          <a:p>
            <a:r>
              <a:rPr lang="en-US" dirty="0"/>
              <a:t>&lt;/</a:t>
            </a:r>
            <a:r>
              <a:rPr lang="en-US" dirty="0" err="1"/>
              <a:t>RelativeLayout</a:t>
            </a:r>
            <a:r>
              <a:rPr lang="en-US" dirty="0"/>
              <a:t>&gt;</a:t>
            </a:r>
          </a:p>
        </p:txBody>
      </p:sp>
    </p:spTree>
    <p:extLst>
      <p:ext uri="{BB962C8B-B14F-4D97-AF65-F5344CB8AC3E}">
        <p14:creationId xmlns:p14="http://schemas.microsoft.com/office/powerpoint/2010/main" val="25659650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lnSpcReduction="10000"/>
          </a:bodyPr>
          <a:lstStyle/>
          <a:p>
            <a:r>
              <a:rPr lang="en-US" dirty="0" err="1"/>
              <a:t>Toast.makeText</a:t>
            </a:r>
            <a:r>
              <a:rPr lang="en-US" dirty="0"/>
              <a:t>(</a:t>
            </a:r>
            <a:r>
              <a:rPr lang="en-US" dirty="0" err="1"/>
              <a:t>getApplicationContext</a:t>
            </a:r>
            <a:r>
              <a:rPr lang="en-US" dirty="0"/>
              <a:t>(), "First </a:t>
            </a:r>
            <a:r>
              <a:rPr lang="en-US" dirty="0" err="1"/>
              <a:t>onCreate</a:t>
            </a:r>
            <a:r>
              <a:rPr lang="en-US" dirty="0"/>
              <a:t>() calls", </a:t>
            </a:r>
            <a:r>
              <a:rPr lang="en-US" dirty="0" err="1"/>
              <a:t>Toast.LENGTH_SHORT</a:t>
            </a:r>
            <a:r>
              <a:rPr lang="en-US" dirty="0"/>
              <a:t>).show(); //</a:t>
            </a:r>
            <a:r>
              <a:rPr lang="en-US" dirty="0" err="1"/>
              <a:t>onCreate</a:t>
            </a:r>
            <a:r>
              <a:rPr lang="en-US" dirty="0"/>
              <a:t> called</a:t>
            </a:r>
          </a:p>
          <a:p>
            <a:r>
              <a:rPr lang="en-US" dirty="0"/>
              <a:t>@Override protected void </a:t>
            </a:r>
            <a:r>
              <a:rPr lang="en-US" dirty="0" err="1"/>
              <a:t>onStart</a:t>
            </a:r>
            <a:r>
              <a:rPr lang="en-US" dirty="0"/>
              <a:t>() { </a:t>
            </a:r>
            <a:r>
              <a:rPr lang="en-US" dirty="0" err="1"/>
              <a:t>super.onStart</a:t>
            </a:r>
            <a:r>
              <a:rPr lang="en-US" dirty="0"/>
              <a:t>(); </a:t>
            </a:r>
            <a:r>
              <a:rPr lang="en-US" dirty="0" err="1"/>
              <a:t>Toast.makeText</a:t>
            </a:r>
            <a:r>
              <a:rPr lang="en-US" dirty="0"/>
              <a:t>(</a:t>
            </a:r>
            <a:r>
              <a:rPr lang="en-US" dirty="0" err="1"/>
              <a:t>getApplicationContext</a:t>
            </a:r>
            <a:r>
              <a:rPr lang="en-US" dirty="0"/>
              <a:t>(),"Now </a:t>
            </a:r>
            <a:r>
              <a:rPr lang="en-US" dirty="0" err="1"/>
              <a:t>onStart</a:t>
            </a:r>
            <a:r>
              <a:rPr lang="en-US" dirty="0"/>
              <a:t>() calls", </a:t>
            </a:r>
            <a:r>
              <a:rPr lang="en-US" dirty="0" err="1"/>
              <a:t>Toast.LENGTH_LONG</a:t>
            </a:r>
            <a:r>
              <a:rPr lang="en-US" dirty="0"/>
              <a:t>).show(); //</a:t>
            </a:r>
            <a:r>
              <a:rPr lang="en-US" dirty="0" err="1"/>
              <a:t>onStart</a:t>
            </a:r>
            <a:r>
              <a:rPr lang="en-US" dirty="0"/>
              <a:t> Called }</a:t>
            </a:r>
          </a:p>
        </p:txBody>
      </p:sp>
    </p:spTree>
    <p:extLst>
      <p:ext uri="{BB962C8B-B14F-4D97-AF65-F5344CB8AC3E}">
        <p14:creationId xmlns:p14="http://schemas.microsoft.com/office/powerpoint/2010/main" val="36853771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onPause</a:t>
            </a:r>
            <a:r>
              <a:rPr lang="en-US" dirty="0"/>
              <a:t>()</a:t>
            </a:r>
            <a:br>
              <a:rPr lang="en-US" dirty="0"/>
            </a:br>
            <a:endParaRPr lang="en-US" dirty="0"/>
          </a:p>
        </p:txBody>
      </p:sp>
      <p:sp>
        <p:nvSpPr>
          <p:cNvPr id="3" name="Content Placeholder 2"/>
          <p:cNvSpPr>
            <a:spLocks noGrp="1"/>
          </p:cNvSpPr>
          <p:nvPr>
            <p:ph idx="1"/>
          </p:nvPr>
        </p:nvSpPr>
        <p:spPr>
          <a:xfrm>
            <a:off x="76200" y="1600200"/>
            <a:ext cx="8915400" cy="4525963"/>
          </a:xfrm>
        </p:spPr>
        <p:txBody>
          <a:bodyPr/>
          <a:lstStyle/>
          <a:p>
            <a:pPr algn="just"/>
            <a:r>
              <a:rPr lang="en-US" dirty="0"/>
              <a:t>When Activity is in background then </a:t>
            </a:r>
            <a:r>
              <a:rPr lang="en-US" dirty="0" err="1"/>
              <a:t>onPause</a:t>
            </a:r>
            <a:r>
              <a:rPr lang="en-US" dirty="0"/>
              <a:t>() </a:t>
            </a:r>
            <a:r>
              <a:rPr lang="en-US" dirty="0">
                <a:hlinkClick r:id="rId2"/>
              </a:rPr>
              <a:t>method</a:t>
            </a:r>
            <a:r>
              <a:rPr lang="en-US" dirty="0"/>
              <a:t> will execute</a:t>
            </a:r>
          </a:p>
          <a:p>
            <a:pPr algn="just"/>
            <a:r>
              <a:rPr lang="en-US" dirty="0"/>
              <a:t>Activity is not visible to user and goes in background when </a:t>
            </a:r>
            <a:r>
              <a:rPr lang="en-US" dirty="0" err="1"/>
              <a:t>onPause</a:t>
            </a:r>
            <a:r>
              <a:rPr lang="en-US" dirty="0"/>
              <a:t>() </a:t>
            </a:r>
            <a:r>
              <a:rPr lang="en-US" dirty="0">
                <a:hlinkClick r:id="rId2"/>
              </a:rPr>
              <a:t>method</a:t>
            </a:r>
            <a:r>
              <a:rPr lang="en-US" dirty="0"/>
              <a:t> is executed</a:t>
            </a:r>
          </a:p>
          <a:p>
            <a:endParaRPr lang="en-US" dirty="0"/>
          </a:p>
        </p:txBody>
      </p:sp>
    </p:spTree>
    <p:extLst>
      <p:ext uri="{BB962C8B-B14F-4D97-AF65-F5344CB8AC3E}">
        <p14:creationId xmlns:p14="http://schemas.microsoft.com/office/powerpoint/2010/main" val="19295556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Onresume</a:t>
            </a:r>
            <a:r>
              <a:rPr lang="en-US" dirty="0"/>
              <a:t>()</a:t>
            </a:r>
          </a:p>
        </p:txBody>
      </p:sp>
      <p:sp>
        <p:nvSpPr>
          <p:cNvPr id="3" name="Content Placeholder 2"/>
          <p:cNvSpPr>
            <a:spLocks noGrp="1"/>
          </p:cNvSpPr>
          <p:nvPr>
            <p:ph idx="1"/>
          </p:nvPr>
        </p:nvSpPr>
        <p:spPr/>
        <p:txBody>
          <a:bodyPr/>
          <a:lstStyle/>
          <a:p>
            <a:r>
              <a:rPr lang="en-US" dirty="0"/>
              <a:t>Called when the activity will start interacting with the user. At this point your activity is at the top of the activity stack, with user input going to it. Always followed by </a:t>
            </a:r>
            <a:r>
              <a:rPr lang="en-US" dirty="0" err="1"/>
              <a:t>onPause</a:t>
            </a:r>
            <a:r>
              <a:rPr lang="en-US" dirty="0"/>
              <a:t>().</a:t>
            </a:r>
          </a:p>
        </p:txBody>
      </p:sp>
    </p:spTree>
    <p:extLst>
      <p:ext uri="{BB962C8B-B14F-4D97-AF65-F5344CB8AC3E}">
        <p14:creationId xmlns:p14="http://schemas.microsoft.com/office/powerpoint/2010/main" val="40009859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hlinkClick r:id="rId2"/>
              </a:rPr>
              <a:t>onStop</a:t>
            </a:r>
            <a:r>
              <a:rPr lang="en-US" b="1" dirty="0">
                <a:hlinkClick r:id="rId2"/>
              </a:rPr>
              <a:t>()</a:t>
            </a:r>
            <a:r>
              <a:rPr lang="en-US" dirty="0"/>
              <a:t>:</a:t>
            </a:r>
          </a:p>
        </p:txBody>
      </p:sp>
      <p:sp>
        <p:nvSpPr>
          <p:cNvPr id="3" name="Content Placeholder 2"/>
          <p:cNvSpPr>
            <a:spLocks noGrp="1"/>
          </p:cNvSpPr>
          <p:nvPr>
            <p:ph idx="1"/>
          </p:nvPr>
        </p:nvSpPr>
        <p:spPr/>
        <p:txBody>
          <a:bodyPr>
            <a:normAutofit lnSpcReduction="10000"/>
          </a:bodyPr>
          <a:lstStyle/>
          <a:p>
            <a:pPr fontAlgn="base"/>
            <a:r>
              <a:rPr lang="en-US" dirty="0"/>
              <a:t>Called when you are no longer visible to the user. You will next receive either </a:t>
            </a:r>
            <a:r>
              <a:rPr lang="en-US" dirty="0" err="1"/>
              <a:t>onRestart</a:t>
            </a:r>
            <a:r>
              <a:rPr lang="en-US" dirty="0"/>
              <a:t>(), </a:t>
            </a:r>
            <a:r>
              <a:rPr lang="en-US" dirty="0" err="1"/>
              <a:t>onDestroy</a:t>
            </a:r>
            <a:r>
              <a:rPr lang="en-US" dirty="0"/>
              <a:t>(), or nothing, depending on later user activity.</a:t>
            </a:r>
          </a:p>
          <a:p>
            <a:pPr fontAlgn="base"/>
            <a:r>
              <a:rPr lang="en-US" dirty="0"/>
              <a:t>Note that this method may never be called, in low memory situations where the system does not have enough memory to keep your activity's process running after its </a:t>
            </a:r>
            <a:r>
              <a:rPr lang="en-US" dirty="0" err="1"/>
              <a:t>onPause</a:t>
            </a:r>
            <a:r>
              <a:rPr lang="en-US" dirty="0"/>
              <a:t>() method is called.</a:t>
            </a:r>
          </a:p>
          <a:p>
            <a:endParaRPr lang="en-US" dirty="0"/>
          </a:p>
        </p:txBody>
      </p:sp>
    </p:spTree>
    <p:extLst>
      <p:ext uri="{BB962C8B-B14F-4D97-AF65-F5344CB8AC3E}">
        <p14:creationId xmlns:p14="http://schemas.microsoft.com/office/powerpoint/2010/main" val="23174171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911490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When the Activity </a:t>
            </a:r>
            <a:r>
              <a:rPr lang="en-US" b="1" dirty="0"/>
              <a:t>first time loads</a:t>
            </a:r>
            <a:r>
              <a:rPr lang="en-US" dirty="0"/>
              <a:t> the events are called as below</a:t>
            </a:r>
            <a:br>
              <a:rPr lang="en-US" dirty="0"/>
            </a:br>
            <a:endParaRPr lang="en-US" dirty="0"/>
          </a:p>
        </p:txBody>
      </p:sp>
      <p:sp>
        <p:nvSpPr>
          <p:cNvPr id="3" name="Content Placeholder 2"/>
          <p:cNvSpPr>
            <a:spLocks noGrp="1"/>
          </p:cNvSpPr>
          <p:nvPr>
            <p:ph idx="1"/>
          </p:nvPr>
        </p:nvSpPr>
        <p:spPr/>
        <p:txBody>
          <a:bodyPr/>
          <a:lstStyle/>
          <a:p>
            <a:r>
              <a:rPr lang="en-US" dirty="0" err="1"/>
              <a:t>onCreate</a:t>
            </a:r>
            <a:r>
              <a:rPr lang="en-US" dirty="0"/>
              <a:t>() </a:t>
            </a:r>
          </a:p>
          <a:p>
            <a:r>
              <a:rPr lang="en-US" dirty="0" err="1"/>
              <a:t>onStart</a:t>
            </a:r>
            <a:r>
              <a:rPr lang="en-US" dirty="0"/>
              <a:t>() </a:t>
            </a:r>
          </a:p>
          <a:p>
            <a:r>
              <a:rPr lang="en-US" dirty="0" err="1"/>
              <a:t>onResume</a:t>
            </a:r>
            <a:r>
              <a:rPr lang="en-US" dirty="0"/>
              <a:t>()</a:t>
            </a:r>
          </a:p>
        </p:txBody>
      </p:sp>
    </p:spTree>
    <p:extLst>
      <p:ext uri="{BB962C8B-B14F-4D97-AF65-F5344CB8AC3E}">
        <p14:creationId xmlns:p14="http://schemas.microsoft.com/office/powerpoint/2010/main" val="31859916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dirty="0"/>
              <a:t>When you </a:t>
            </a:r>
            <a:r>
              <a:rPr lang="en-US" b="1" dirty="0"/>
              <a:t>click on Phone button</a:t>
            </a:r>
            <a:r>
              <a:rPr lang="en-US" dirty="0"/>
              <a:t> the Activity goes to the background and the below events are called:</a:t>
            </a:r>
          </a:p>
          <a:p>
            <a:r>
              <a:rPr lang="en-US" dirty="0" err="1"/>
              <a:t>onPause</a:t>
            </a:r>
            <a:r>
              <a:rPr lang="en-US" dirty="0"/>
              <a:t>() </a:t>
            </a:r>
          </a:p>
          <a:p>
            <a:r>
              <a:rPr lang="en-US" dirty="0" err="1"/>
              <a:t>onStop</a:t>
            </a:r>
            <a:r>
              <a:rPr lang="en-US" dirty="0"/>
              <a:t>()</a:t>
            </a:r>
          </a:p>
          <a:p>
            <a:r>
              <a:rPr lang="en-US" b="1" dirty="0"/>
              <a:t>Exit the phone dialer</a:t>
            </a:r>
            <a:r>
              <a:rPr lang="en-US" dirty="0"/>
              <a:t> and the below events will be called:</a:t>
            </a:r>
          </a:p>
          <a:p>
            <a:r>
              <a:rPr lang="en-US" dirty="0" err="1"/>
              <a:t>onRestart</a:t>
            </a:r>
            <a:r>
              <a:rPr lang="en-US" dirty="0"/>
              <a:t>() </a:t>
            </a:r>
          </a:p>
          <a:p>
            <a:r>
              <a:rPr lang="en-US" dirty="0" err="1"/>
              <a:t>onStart</a:t>
            </a:r>
            <a:r>
              <a:rPr lang="en-US" dirty="0"/>
              <a:t>() </a:t>
            </a:r>
          </a:p>
          <a:p>
            <a:r>
              <a:rPr lang="en-US" dirty="0" err="1"/>
              <a:t>onResume</a:t>
            </a:r>
            <a:r>
              <a:rPr lang="en-US" dirty="0"/>
              <a:t>()</a:t>
            </a:r>
          </a:p>
        </p:txBody>
      </p:sp>
    </p:spTree>
    <p:extLst>
      <p:ext uri="{BB962C8B-B14F-4D97-AF65-F5344CB8AC3E}">
        <p14:creationId xmlns:p14="http://schemas.microsoft.com/office/powerpoint/2010/main" val="38013722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When you click the </a:t>
            </a:r>
            <a:r>
              <a:rPr lang="en-US" b="1" dirty="0"/>
              <a:t>back button</a:t>
            </a:r>
            <a:r>
              <a:rPr lang="en-US" dirty="0"/>
              <a:t> OR try to </a:t>
            </a:r>
            <a:r>
              <a:rPr lang="en-US" b="1" dirty="0"/>
              <a:t>finish()</a:t>
            </a:r>
            <a:r>
              <a:rPr lang="en-US" dirty="0"/>
              <a:t> the activity the events are called as below:</a:t>
            </a:r>
          </a:p>
          <a:p>
            <a:r>
              <a:rPr lang="en-US" dirty="0" err="1"/>
              <a:t>onPause</a:t>
            </a:r>
            <a:r>
              <a:rPr lang="en-US" dirty="0"/>
              <a:t>() </a:t>
            </a:r>
          </a:p>
          <a:p>
            <a:r>
              <a:rPr lang="en-US"/>
              <a:t>onStop</a:t>
            </a:r>
            <a:r>
              <a:rPr lang="en-US" dirty="0"/>
              <a:t>()</a:t>
            </a:r>
          </a:p>
          <a:p>
            <a:r>
              <a:rPr lang="en-US" dirty="0" err="1"/>
              <a:t>onDestroy</a:t>
            </a:r>
            <a:r>
              <a:rPr lang="en-US" dirty="0"/>
              <a:t>()</a:t>
            </a:r>
          </a:p>
        </p:txBody>
      </p:sp>
    </p:spTree>
    <p:extLst>
      <p:ext uri="{BB962C8B-B14F-4D97-AF65-F5344CB8AC3E}">
        <p14:creationId xmlns:p14="http://schemas.microsoft.com/office/powerpoint/2010/main" val="31283579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32500" lnSpcReduction="20000"/>
          </a:bodyPr>
          <a:lstStyle/>
          <a:p>
            <a:r>
              <a:rPr lang="en-US" dirty="0"/>
              <a:t>@Override</a:t>
            </a:r>
            <a:br>
              <a:rPr lang="en-US" dirty="0"/>
            </a:br>
            <a:r>
              <a:rPr lang="en-US" b="1" dirty="0"/>
              <a:t>protected void </a:t>
            </a:r>
            <a:r>
              <a:rPr lang="en-US" dirty="0" err="1"/>
              <a:t>onStart</a:t>
            </a:r>
            <a:r>
              <a:rPr lang="en-US" dirty="0"/>
              <a:t>() {</a:t>
            </a:r>
            <a:br>
              <a:rPr lang="en-US" dirty="0"/>
            </a:br>
            <a:r>
              <a:rPr lang="en-US" dirty="0"/>
              <a:t>    </a:t>
            </a:r>
            <a:r>
              <a:rPr lang="en-US" b="1" dirty="0" err="1"/>
              <a:t>super</a:t>
            </a:r>
            <a:r>
              <a:rPr lang="en-US" dirty="0" err="1"/>
              <a:t>.onStart</a:t>
            </a:r>
            <a:r>
              <a:rPr lang="en-US" dirty="0"/>
              <a:t>();</a:t>
            </a:r>
            <a:br>
              <a:rPr lang="en-US" dirty="0"/>
            </a:br>
            <a:r>
              <a:rPr lang="en-US" dirty="0"/>
              <a:t>    </a:t>
            </a:r>
            <a:r>
              <a:rPr lang="en-US" dirty="0" err="1"/>
              <a:t>Log.d</a:t>
            </a:r>
            <a:r>
              <a:rPr lang="en-US" dirty="0"/>
              <a:t>(</a:t>
            </a:r>
            <a:r>
              <a:rPr lang="en-US" b="1" dirty="0"/>
              <a:t>"lifecycle"</a:t>
            </a:r>
            <a:r>
              <a:rPr lang="en-US" dirty="0"/>
              <a:t>,</a:t>
            </a:r>
            <a:r>
              <a:rPr lang="en-US" b="1" dirty="0"/>
              <a:t>"</a:t>
            </a:r>
            <a:r>
              <a:rPr lang="en-US" b="1" dirty="0" err="1"/>
              <a:t>onStart</a:t>
            </a:r>
            <a:r>
              <a:rPr lang="en-US" b="1" dirty="0"/>
              <a:t> invoked"</a:t>
            </a:r>
            <a:r>
              <a:rPr lang="en-US" dirty="0"/>
              <a:t>);</a:t>
            </a:r>
            <a:br>
              <a:rPr lang="en-US" dirty="0"/>
            </a:br>
            <a:r>
              <a:rPr lang="en-US" dirty="0"/>
              <a:t>}</a:t>
            </a:r>
            <a:br>
              <a:rPr lang="en-US" dirty="0"/>
            </a:br>
            <a:r>
              <a:rPr lang="en-US" dirty="0"/>
              <a:t>@Override</a:t>
            </a:r>
            <a:br>
              <a:rPr lang="en-US" dirty="0"/>
            </a:br>
            <a:r>
              <a:rPr lang="en-US" b="1" dirty="0"/>
              <a:t>protected void </a:t>
            </a:r>
            <a:r>
              <a:rPr lang="en-US" dirty="0" err="1"/>
              <a:t>onResume</a:t>
            </a:r>
            <a:r>
              <a:rPr lang="en-US" dirty="0"/>
              <a:t>() {</a:t>
            </a:r>
            <a:br>
              <a:rPr lang="en-US" dirty="0"/>
            </a:br>
            <a:r>
              <a:rPr lang="en-US" dirty="0"/>
              <a:t>    </a:t>
            </a:r>
            <a:r>
              <a:rPr lang="en-US" b="1" dirty="0" err="1"/>
              <a:t>super</a:t>
            </a:r>
            <a:r>
              <a:rPr lang="en-US" dirty="0" err="1"/>
              <a:t>.onResume</a:t>
            </a:r>
            <a:r>
              <a:rPr lang="en-US" dirty="0"/>
              <a:t>();</a:t>
            </a:r>
            <a:br>
              <a:rPr lang="en-US" dirty="0"/>
            </a:br>
            <a:r>
              <a:rPr lang="en-US" dirty="0"/>
              <a:t>    </a:t>
            </a:r>
            <a:r>
              <a:rPr lang="en-US" dirty="0" err="1"/>
              <a:t>Log.d</a:t>
            </a:r>
            <a:r>
              <a:rPr lang="en-US" dirty="0"/>
              <a:t>(</a:t>
            </a:r>
            <a:r>
              <a:rPr lang="en-US" b="1" dirty="0"/>
              <a:t>"lifecycle"</a:t>
            </a:r>
            <a:r>
              <a:rPr lang="en-US" dirty="0"/>
              <a:t>,</a:t>
            </a:r>
            <a:r>
              <a:rPr lang="en-US" b="1" dirty="0"/>
              <a:t>"</a:t>
            </a:r>
            <a:r>
              <a:rPr lang="en-US" b="1" dirty="0" err="1"/>
              <a:t>onResume</a:t>
            </a:r>
            <a:r>
              <a:rPr lang="en-US" b="1" dirty="0"/>
              <a:t> invoked"</a:t>
            </a:r>
            <a:r>
              <a:rPr lang="en-US" dirty="0"/>
              <a:t>);</a:t>
            </a:r>
            <a:br>
              <a:rPr lang="en-US" dirty="0"/>
            </a:br>
            <a:r>
              <a:rPr lang="en-US" dirty="0"/>
              <a:t>}</a:t>
            </a:r>
            <a:br>
              <a:rPr lang="en-US" dirty="0"/>
            </a:br>
            <a:r>
              <a:rPr lang="en-US" dirty="0"/>
              <a:t>@Override</a:t>
            </a:r>
            <a:br>
              <a:rPr lang="en-US" dirty="0"/>
            </a:br>
            <a:r>
              <a:rPr lang="en-US" b="1" dirty="0"/>
              <a:t>protected void </a:t>
            </a:r>
            <a:r>
              <a:rPr lang="en-US" dirty="0" err="1"/>
              <a:t>onPause</a:t>
            </a:r>
            <a:r>
              <a:rPr lang="en-US" dirty="0"/>
              <a:t>() {</a:t>
            </a:r>
            <a:br>
              <a:rPr lang="en-US" dirty="0"/>
            </a:br>
            <a:r>
              <a:rPr lang="en-US" dirty="0"/>
              <a:t>    </a:t>
            </a:r>
            <a:r>
              <a:rPr lang="en-US" b="1" dirty="0" err="1"/>
              <a:t>super</a:t>
            </a:r>
            <a:r>
              <a:rPr lang="en-US" dirty="0" err="1"/>
              <a:t>.onPause</a:t>
            </a:r>
            <a:r>
              <a:rPr lang="en-US" dirty="0"/>
              <a:t>();</a:t>
            </a:r>
            <a:br>
              <a:rPr lang="en-US" dirty="0"/>
            </a:br>
            <a:r>
              <a:rPr lang="en-US" dirty="0"/>
              <a:t>    </a:t>
            </a:r>
            <a:r>
              <a:rPr lang="en-US" dirty="0" err="1"/>
              <a:t>Log.d</a:t>
            </a:r>
            <a:r>
              <a:rPr lang="en-US" dirty="0"/>
              <a:t>(</a:t>
            </a:r>
            <a:r>
              <a:rPr lang="en-US" b="1" dirty="0"/>
              <a:t>"lifecycle"</a:t>
            </a:r>
            <a:r>
              <a:rPr lang="en-US" dirty="0"/>
              <a:t>,</a:t>
            </a:r>
            <a:r>
              <a:rPr lang="en-US" b="1" dirty="0"/>
              <a:t>"</a:t>
            </a:r>
            <a:r>
              <a:rPr lang="en-US" b="1" dirty="0" err="1"/>
              <a:t>onPause</a:t>
            </a:r>
            <a:r>
              <a:rPr lang="en-US" b="1" dirty="0"/>
              <a:t> invoked"</a:t>
            </a:r>
            <a:r>
              <a:rPr lang="en-US" dirty="0"/>
              <a:t>);</a:t>
            </a:r>
            <a:br>
              <a:rPr lang="en-US" dirty="0"/>
            </a:br>
            <a:r>
              <a:rPr lang="en-US" dirty="0"/>
              <a:t>}</a:t>
            </a:r>
            <a:br>
              <a:rPr lang="en-US" dirty="0"/>
            </a:br>
            <a:r>
              <a:rPr lang="en-US" dirty="0"/>
              <a:t>@Override</a:t>
            </a:r>
            <a:br>
              <a:rPr lang="en-US" dirty="0"/>
            </a:br>
            <a:r>
              <a:rPr lang="en-US" b="1" dirty="0"/>
              <a:t>protected void </a:t>
            </a:r>
            <a:r>
              <a:rPr lang="en-US" dirty="0" err="1"/>
              <a:t>onStop</a:t>
            </a:r>
            <a:r>
              <a:rPr lang="en-US" dirty="0"/>
              <a:t>() {</a:t>
            </a:r>
            <a:br>
              <a:rPr lang="en-US" dirty="0"/>
            </a:br>
            <a:r>
              <a:rPr lang="en-US" dirty="0"/>
              <a:t>    </a:t>
            </a:r>
            <a:r>
              <a:rPr lang="en-US" b="1" dirty="0" err="1"/>
              <a:t>super</a:t>
            </a:r>
            <a:r>
              <a:rPr lang="en-US" dirty="0" err="1"/>
              <a:t>.onStop</a:t>
            </a:r>
            <a:r>
              <a:rPr lang="en-US" dirty="0"/>
              <a:t>();</a:t>
            </a:r>
            <a:br>
              <a:rPr lang="en-US" dirty="0"/>
            </a:br>
            <a:r>
              <a:rPr lang="en-US" dirty="0"/>
              <a:t>    </a:t>
            </a:r>
            <a:r>
              <a:rPr lang="en-US" dirty="0" err="1"/>
              <a:t>Log.d</a:t>
            </a:r>
            <a:r>
              <a:rPr lang="en-US" dirty="0"/>
              <a:t>(</a:t>
            </a:r>
            <a:r>
              <a:rPr lang="en-US" b="1" dirty="0"/>
              <a:t>"lifecycle"</a:t>
            </a:r>
            <a:r>
              <a:rPr lang="en-US" dirty="0"/>
              <a:t>,</a:t>
            </a:r>
            <a:r>
              <a:rPr lang="en-US" b="1" dirty="0"/>
              <a:t>"</a:t>
            </a:r>
            <a:r>
              <a:rPr lang="en-US" b="1" dirty="0" err="1"/>
              <a:t>onStop</a:t>
            </a:r>
            <a:r>
              <a:rPr lang="en-US" b="1" dirty="0"/>
              <a:t> invoked"</a:t>
            </a:r>
            <a:r>
              <a:rPr lang="en-US" dirty="0"/>
              <a:t>);</a:t>
            </a:r>
            <a:br>
              <a:rPr lang="en-US" dirty="0"/>
            </a:br>
            <a:r>
              <a:rPr lang="en-US" dirty="0"/>
              <a:t>}</a:t>
            </a:r>
            <a:br>
              <a:rPr lang="en-US" dirty="0"/>
            </a:br>
            <a:r>
              <a:rPr lang="en-US" dirty="0"/>
              <a:t>@Override</a:t>
            </a:r>
            <a:br>
              <a:rPr lang="en-US" dirty="0"/>
            </a:br>
            <a:r>
              <a:rPr lang="en-US" b="1" dirty="0"/>
              <a:t>protected void </a:t>
            </a:r>
            <a:r>
              <a:rPr lang="en-US" dirty="0" err="1"/>
              <a:t>onRestart</a:t>
            </a:r>
            <a:r>
              <a:rPr lang="en-US" dirty="0"/>
              <a:t>() {</a:t>
            </a:r>
            <a:br>
              <a:rPr lang="en-US" dirty="0"/>
            </a:br>
            <a:r>
              <a:rPr lang="en-US" dirty="0"/>
              <a:t>    </a:t>
            </a:r>
            <a:r>
              <a:rPr lang="en-US" b="1" dirty="0" err="1"/>
              <a:t>super</a:t>
            </a:r>
            <a:r>
              <a:rPr lang="en-US" dirty="0" err="1"/>
              <a:t>.onRestart</a:t>
            </a:r>
            <a:r>
              <a:rPr lang="en-US" dirty="0"/>
              <a:t>();</a:t>
            </a:r>
            <a:br>
              <a:rPr lang="en-US" dirty="0"/>
            </a:br>
            <a:r>
              <a:rPr lang="en-US" dirty="0"/>
              <a:t>    </a:t>
            </a:r>
            <a:r>
              <a:rPr lang="en-US" dirty="0" err="1"/>
              <a:t>Log.d</a:t>
            </a:r>
            <a:r>
              <a:rPr lang="en-US" dirty="0"/>
              <a:t>(</a:t>
            </a:r>
            <a:r>
              <a:rPr lang="en-US" b="1" dirty="0"/>
              <a:t>"lifecycle"</a:t>
            </a:r>
            <a:r>
              <a:rPr lang="en-US" dirty="0"/>
              <a:t>,</a:t>
            </a:r>
            <a:r>
              <a:rPr lang="en-US" b="1" dirty="0"/>
              <a:t>"</a:t>
            </a:r>
            <a:r>
              <a:rPr lang="en-US" b="1" dirty="0" err="1"/>
              <a:t>onRestart</a:t>
            </a:r>
            <a:r>
              <a:rPr lang="en-US" b="1" dirty="0"/>
              <a:t> invoked"</a:t>
            </a:r>
            <a:r>
              <a:rPr lang="en-US" dirty="0"/>
              <a:t>);</a:t>
            </a:r>
            <a:br>
              <a:rPr lang="en-US" dirty="0"/>
            </a:br>
            <a:r>
              <a:rPr lang="en-US" dirty="0"/>
              <a:t>}</a:t>
            </a:r>
            <a:br>
              <a:rPr lang="en-US" dirty="0"/>
            </a:br>
            <a:r>
              <a:rPr lang="en-US" dirty="0"/>
              <a:t>@Override</a:t>
            </a:r>
            <a:br>
              <a:rPr lang="en-US" dirty="0"/>
            </a:br>
            <a:r>
              <a:rPr lang="en-US" b="1" dirty="0"/>
              <a:t>protected void </a:t>
            </a:r>
            <a:r>
              <a:rPr lang="en-US" dirty="0" err="1"/>
              <a:t>onDestroy</a:t>
            </a:r>
            <a:r>
              <a:rPr lang="en-US" dirty="0"/>
              <a:t>() {</a:t>
            </a:r>
            <a:br>
              <a:rPr lang="en-US" dirty="0"/>
            </a:br>
            <a:r>
              <a:rPr lang="en-US" dirty="0"/>
              <a:t>    </a:t>
            </a:r>
            <a:r>
              <a:rPr lang="en-US" b="1" dirty="0" err="1"/>
              <a:t>super</a:t>
            </a:r>
            <a:r>
              <a:rPr lang="en-US" dirty="0" err="1"/>
              <a:t>.onDestroy</a:t>
            </a:r>
            <a:r>
              <a:rPr lang="en-US" dirty="0"/>
              <a:t>();</a:t>
            </a:r>
            <a:br>
              <a:rPr lang="en-US" dirty="0"/>
            </a:br>
            <a:r>
              <a:rPr lang="en-US" dirty="0"/>
              <a:t>    </a:t>
            </a:r>
            <a:r>
              <a:rPr lang="en-US" dirty="0" err="1"/>
              <a:t>Log.d</a:t>
            </a:r>
            <a:r>
              <a:rPr lang="en-US" dirty="0"/>
              <a:t>(</a:t>
            </a:r>
            <a:r>
              <a:rPr lang="en-US" b="1" dirty="0"/>
              <a:t>"lifecycle"</a:t>
            </a:r>
            <a:r>
              <a:rPr lang="en-US" dirty="0"/>
              <a:t>,</a:t>
            </a:r>
            <a:r>
              <a:rPr lang="en-US" b="1" dirty="0"/>
              <a:t>"</a:t>
            </a:r>
            <a:r>
              <a:rPr lang="en-US" b="1" dirty="0" err="1"/>
              <a:t>onDestroy</a:t>
            </a:r>
            <a:r>
              <a:rPr lang="en-US" b="1" dirty="0"/>
              <a:t> invoked"</a:t>
            </a:r>
            <a:r>
              <a:rPr lang="en-US" dirty="0"/>
              <a:t>);</a:t>
            </a:r>
            <a:br>
              <a:rPr lang="en-US" dirty="0"/>
            </a:br>
            <a:r>
              <a:rPr lang="en-US" dirty="0"/>
              <a:t>}</a:t>
            </a:r>
          </a:p>
        </p:txBody>
      </p:sp>
    </p:spTree>
    <p:extLst>
      <p:ext uri="{BB962C8B-B14F-4D97-AF65-F5344CB8AC3E}">
        <p14:creationId xmlns:p14="http://schemas.microsoft.com/office/powerpoint/2010/main" val="3591670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activity lifecycle in detail, including:</a:t>
            </a:r>
          </a:p>
        </p:txBody>
      </p:sp>
      <p:sp>
        <p:nvSpPr>
          <p:cNvPr id="3" name="Content Placeholder 2"/>
          <p:cNvSpPr>
            <a:spLocks noGrp="1"/>
          </p:cNvSpPr>
          <p:nvPr>
            <p:ph idx="1"/>
          </p:nvPr>
        </p:nvSpPr>
        <p:spPr/>
        <p:txBody>
          <a:bodyPr/>
          <a:lstStyle/>
          <a:p>
            <a:r>
              <a:rPr lang="en-US" dirty="0"/>
              <a:t>Activity States</a:t>
            </a:r>
          </a:p>
          <a:p>
            <a:r>
              <a:rPr lang="en-US" dirty="0"/>
              <a:t>Lifecycle Methods</a:t>
            </a:r>
          </a:p>
          <a:p>
            <a:r>
              <a:rPr lang="en-US" dirty="0"/>
              <a:t>Retaining the State of an Application</a:t>
            </a:r>
          </a:p>
          <a:p>
            <a:endParaRPr lang="en-US" dirty="0"/>
          </a:p>
        </p:txBody>
      </p:sp>
    </p:spTree>
    <p:extLst>
      <p:ext uri="{BB962C8B-B14F-4D97-AF65-F5344CB8AC3E}">
        <p14:creationId xmlns:p14="http://schemas.microsoft.com/office/powerpoint/2010/main" val="28380117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t>
            </a:r>
          </a:p>
        </p:txBody>
      </p:sp>
    </p:spTree>
    <p:extLst>
      <p:ext uri="{BB962C8B-B14F-4D97-AF65-F5344CB8AC3E}">
        <p14:creationId xmlns:p14="http://schemas.microsoft.com/office/powerpoint/2010/main" val="2085227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Activity Lifecycle</a:t>
            </a:r>
            <a:br>
              <a:rPr lang="en-US" dirty="0"/>
            </a:br>
            <a:endParaRPr lang="en-US" dirty="0"/>
          </a:p>
        </p:txBody>
      </p:sp>
      <p:sp>
        <p:nvSpPr>
          <p:cNvPr id="3" name="Content Placeholder 2"/>
          <p:cNvSpPr>
            <a:spLocks noGrp="1"/>
          </p:cNvSpPr>
          <p:nvPr>
            <p:ph idx="1"/>
          </p:nvPr>
        </p:nvSpPr>
        <p:spPr/>
        <p:txBody>
          <a:bodyPr/>
          <a:lstStyle/>
          <a:p>
            <a:pPr algn="just"/>
            <a:r>
              <a:rPr lang="en-US" dirty="0"/>
              <a:t>The Android activity lifecycle comprises a collection of methods exposed within the Activity class that provide the developer with a resource management framework. This framework allows developers to meet the unique state management requirements of each activity within an application and properly handle resource management.</a:t>
            </a:r>
          </a:p>
        </p:txBody>
      </p:sp>
    </p:spTree>
    <p:extLst>
      <p:ext uri="{BB962C8B-B14F-4D97-AF65-F5344CB8AC3E}">
        <p14:creationId xmlns:p14="http://schemas.microsoft.com/office/powerpoint/2010/main" val="2592059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Activity States</a:t>
            </a:r>
            <a:br>
              <a:rPr lang="en-US" dirty="0"/>
            </a:br>
            <a:endParaRPr lang="en-US" dirty="0"/>
          </a:p>
        </p:txBody>
      </p:sp>
      <p:sp>
        <p:nvSpPr>
          <p:cNvPr id="3" name="Content Placeholder 2"/>
          <p:cNvSpPr>
            <a:spLocks noGrp="1"/>
          </p:cNvSpPr>
          <p:nvPr>
            <p:ph idx="1"/>
          </p:nvPr>
        </p:nvSpPr>
        <p:spPr/>
        <p:txBody>
          <a:bodyPr/>
          <a:lstStyle/>
          <a:p>
            <a:pPr algn="just"/>
            <a:r>
              <a:rPr lang="en-US" dirty="0"/>
              <a:t>The Android OS arbitrates Activities based on their state. This helps Android identify activities that are no longer in use, allowing the OS to reclaim memory and resources. The following diagram illustrates the states an Activity can go through during its lifetime:</a:t>
            </a:r>
          </a:p>
        </p:txBody>
      </p:sp>
    </p:spTree>
    <p:extLst>
      <p:ext uri="{BB962C8B-B14F-4D97-AF65-F5344CB8AC3E}">
        <p14:creationId xmlns:p14="http://schemas.microsoft.com/office/powerpoint/2010/main" val="2991753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pic>
        <p:nvPicPr>
          <p:cNvPr id="1026" name="Picture 2" descr="C:\Users\LENOVO\Desktop\image1-sml.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066801"/>
            <a:ext cx="9144000"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5623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These states can be broken into 4 main groups as follows</a:t>
            </a:r>
          </a:p>
        </p:txBody>
      </p:sp>
      <p:sp>
        <p:nvSpPr>
          <p:cNvPr id="3" name="Content Placeholder 2"/>
          <p:cNvSpPr>
            <a:spLocks noGrp="1"/>
          </p:cNvSpPr>
          <p:nvPr>
            <p:ph idx="1"/>
          </p:nvPr>
        </p:nvSpPr>
        <p:spPr/>
        <p:txBody>
          <a:bodyPr/>
          <a:lstStyle/>
          <a:p>
            <a:pPr algn="just"/>
            <a:r>
              <a:rPr lang="en-US" i="1" dirty="0"/>
              <a:t>Active or Running</a:t>
            </a:r>
            <a:r>
              <a:rPr lang="en-US" dirty="0"/>
              <a:t> – Activities are considered active or running if they are in the foreground, also known as the top of the activity stack. This is considered the highest priority activity in Android, and as such will only be killed by the OS in extreme situations, such as if the activity tries to use more memory than is available on the device as this could cause the UI to become unresponsive.</a:t>
            </a:r>
          </a:p>
        </p:txBody>
      </p:sp>
    </p:spTree>
    <p:extLst>
      <p:ext uri="{BB962C8B-B14F-4D97-AF65-F5344CB8AC3E}">
        <p14:creationId xmlns:p14="http://schemas.microsoft.com/office/powerpoint/2010/main" val="326165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Paused</a:t>
            </a:r>
          </a:p>
        </p:txBody>
      </p:sp>
      <p:sp>
        <p:nvSpPr>
          <p:cNvPr id="3" name="Content Placeholder 2"/>
          <p:cNvSpPr>
            <a:spLocks noGrp="1"/>
          </p:cNvSpPr>
          <p:nvPr>
            <p:ph idx="1"/>
          </p:nvPr>
        </p:nvSpPr>
        <p:spPr/>
        <p:txBody>
          <a:bodyPr>
            <a:normAutofit fontScale="92500" lnSpcReduction="20000"/>
          </a:bodyPr>
          <a:lstStyle/>
          <a:p>
            <a:pPr algn="just"/>
            <a:r>
              <a:rPr lang="en-US" i="1" dirty="0"/>
              <a:t>Paused</a:t>
            </a:r>
            <a:r>
              <a:rPr lang="en-US" dirty="0"/>
              <a:t> – When the device goes to sleep, or an activity is still visible but partially hidden by a new, non-full-sized or transparent activity, the activity is considered paused. Paused activities are still alive, that is, they maintain all state and member information, and remain attached to the window manager. This is considered to be the second highest priority activity in Android and, as such, will only be killed by the OS if killing this activity will satisfy the resource requirements needed to keep the Active/Running Activity stable and responsive.</a:t>
            </a:r>
          </a:p>
        </p:txBody>
      </p:sp>
    </p:spTree>
    <p:extLst>
      <p:ext uri="{BB962C8B-B14F-4D97-AF65-F5344CB8AC3E}">
        <p14:creationId xmlns:p14="http://schemas.microsoft.com/office/powerpoint/2010/main" val="1842906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Stopped/</a:t>
            </a:r>
            <a:r>
              <a:rPr lang="en-US" i="1" dirty="0" err="1"/>
              <a:t>Backgrounded</a:t>
            </a:r>
            <a:endParaRPr lang="en-US" dirty="0"/>
          </a:p>
        </p:txBody>
      </p:sp>
      <p:sp>
        <p:nvSpPr>
          <p:cNvPr id="3" name="Content Placeholder 2"/>
          <p:cNvSpPr>
            <a:spLocks noGrp="1"/>
          </p:cNvSpPr>
          <p:nvPr>
            <p:ph idx="1"/>
          </p:nvPr>
        </p:nvSpPr>
        <p:spPr/>
        <p:txBody>
          <a:bodyPr>
            <a:normAutofit lnSpcReduction="10000"/>
          </a:bodyPr>
          <a:lstStyle/>
          <a:p>
            <a:pPr algn="just"/>
            <a:r>
              <a:rPr lang="en-US" dirty="0"/>
              <a:t>Activities that are completely obscured by another activity are considered stopped or in the background. Stopped activities still try to retain their state and member information for as long as possible, but stopped activities are considered to be the lowest priority of the three states and, as such, the OS will kill activities in this state first to satisfy the resource requirements of higher priority activities.</a:t>
            </a:r>
          </a:p>
        </p:txBody>
      </p:sp>
    </p:spTree>
    <p:extLst>
      <p:ext uri="{BB962C8B-B14F-4D97-AF65-F5344CB8AC3E}">
        <p14:creationId xmlns:p14="http://schemas.microsoft.com/office/powerpoint/2010/main" val="15754471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1668</TotalTime>
  <Words>1623</Words>
  <Application>Microsoft Office PowerPoint</Application>
  <PresentationFormat>On-screen Show (4:3)</PresentationFormat>
  <Paragraphs>79</Paragraphs>
  <Slides>30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Office Theme</vt:lpstr>
      <vt:lpstr>Activity Life Cycle</vt:lpstr>
      <vt:lpstr>Cont..</vt:lpstr>
      <vt:lpstr>the activity lifecycle in detail, including:</vt:lpstr>
      <vt:lpstr>Activity Lifecycle </vt:lpstr>
      <vt:lpstr>Activity States </vt:lpstr>
      <vt:lpstr>PowerPoint Presentation</vt:lpstr>
      <vt:lpstr>These states can be broken into 4 main groups as follows</vt:lpstr>
      <vt:lpstr>Paused</vt:lpstr>
      <vt:lpstr>Stopped/Backgrounded</vt:lpstr>
      <vt:lpstr>Restarted </vt:lpstr>
      <vt:lpstr>Activity Re-Creation in Response to Configuration Changes </vt:lpstr>
      <vt:lpstr>Activity Lifecycle Methods </vt:lpstr>
      <vt:lpstr>PowerPoint Presentation</vt:lpstr>
      <vt:lpstr>PowerPoint Presentation</vt:lpstr>
      <vt:lpstr>Methods</vt:lpstr>
      <vt:lpstr>Cont..</vt:lpstr>
      <vt:lpstr>OnCreate </vt:lpstr>
      <vt:lpstr>Cont..</vt:lpstr>
      <vt:lpstr> onStart() Method </vt:lpstr>
      <vt:lpstr>onStart() Example </vt:lpstr>
      <vt:lpstr>Cont..</vt:lpstr>
      <vt:lpstr>onPause() </vt:lpstr>
      <vt:lpstr>Onresume()</vt:lpstr>
      <vt:lpstr>onStop():</vt:lpstr>
      <vt:lpstr>PowerPoint Presentation</vt:lpstr>
      <vt:lpstr>When the Activity first time loads the events are called as below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Activity Life Cycle</dc:title>
  <dc:creator>LENOVO</dc:creator>
  <cp:lastModifiedBy>Dr. Dinesh Sharma [MU - Jaipur]</cp:lastModifiedBy>
  <cp:revision>19</cp:revision>
  <dcterms:created xsi:type="dcterms:W3CDTF">2018-01-23T18:10:52Z</dcterms:created>
  <dcterms:modified xsi:type="dcterms:W3CDTF">2024-03-17T13:22:11Z</dcterms:modified>
</cp:coreProperties>
</file>